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9" r:id="rId2"/>
    <p:sldId id="278" r:id="rId3"/>
    <p:sldId id="279" r:id="rId4"/>
    <p:sldId id="286" r:id="rId5"/>
    <p:sldId id="287" r:id="rId6"/>
    <p:sldId id="293" r:id="rId7"/>
    <p:sldId id="294" r:id="rId8"/>
    <p:sldId id="295" r:id="rId9"/>
    <p:sldId id="289" r:id="rId10"/>
    <p:sldId id="282" r:id="rId11"/>
    <p:sldId id="288" r:id="rId12"/>
    <p:sldId id="290" r:id="rId13"/>
    <p:sldId id="292" r:id="rId14"/>
    <p:sldId id="296" r:id="rId15"/>
    <p:sldId id="302" r:id="rId16"/>
    <p:sldId id="300" r:id="rId17"/>
    <p:sldId id="303" r:id="rId18"/>
    <p:sldId id="312" r:id="rId19"/>
    <p:sldId id="313" r:id="rId20"/>
    <p:sldId id="314" r:id="rId21"/>
    <p:sldId id="304" r:id="rId22"/>
    <p:sldId id="283" r:id="rId23"/>
    <p:sldId id="361" r:id="rId24"/>
    <p:sldId id="305" r:id="rId25"/>
    <p:sldId id="339" r:id="rId26"/>
    <p:sldId id="338" r:id="rId27"/>
    <p:sldId id="342" r:id="rId28"/>
    <p:sldId id="317" r:id="rId29"/>
    <p:sldId id="346" r:id="rId30"/>
    <p:sldId id="347" r:id="rId31"/>
    <p:sldId id="348" r:id="rId32"/>
    <p:sldId id="325" r:id="rId33"/>
    <p:sldId id="367" r:id="rId34"/>
    <p:sldId id="351" r:id="rId35"/>
    <p:sldId id="354" r:id="rId36"/>
    <p:sldId id="355" r:id="rId37"/>
    <p:sldId id="327" r:id="rId38"/>
    <p:sldId id="353" r:id="rId39"/>
    <p:sldId id="369" r:id="rId40"/>
    <p:sldId id="370" r:id="rId41"/>
    <p:sldId id="356" r:id="rId42"/>
    <p:sldId id="357" r:id="rId43"/>
    <p:sldId id="371" r:id="rId44"/>
    <p:sldId id="332" r:id="rId45"/>
    <p:sldId id="363" r:id="rId46"/>
    <p:sldId id="366" r:id="rId47"/>
    <p:sldId id="358" r:id="rId48"/>
    <p:sldId id="359" r:id="rId49"/>
    <p:sldId id="336" r:id="rId50"/>
    <p:sldId id="360" r:id="rId51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894"/>
    <a:srgbClr val="FDECD6"/>
    <a:srgbClr val="EBEBEB"/>
    <a:srgbClr val="828282"/>
    <a:srgbClr val="D23A2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54936" autoAdjust="0"/>
  </p:normalViewPr>
  <p:slideViewPr>
    <p:cSldViewPr snapToGrid="0">
      <p:cViewPr varScale="1">
        <p:scale>
          <a:sx n="63" d="100"/>
          <a:sy n="63" d="100"/>
        </p:scale>
        <p:origin x="261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2020/9/17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 smtClean="0"/>
              <a:t>非線形フィルタ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65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74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2020/9/17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2020/9/17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2020/9/17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7" Type="http://schemas.openxmlformats.org/officeDocument/2006/relationships/image" Target="../media/image75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10" Type="http://schemas.openxmlformats.org/officeDocument/2006/relationships/image" Target="../media/image85.png"/><Relationship Id="rId4" Type="http://schemas.openxmlformats.org/officeDocument/2006/relationships/image" Target="../media/image720.png"/><Relationship Id="rId9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7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8.png"/><Relationship Id="rId7" Type="http://schemas.microsoft.com/office/2007/relationships/hdphoto" Target="../media/hdphoto8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microsoft.com/office/2007/relationships/hdphoto" Target="../media/hdphoto7.wdp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3.png"/><Relationship Id="rId7" Type="http://schemas.microsoft.com/office/2007/relationships/hdphoto" Target="../media/hdphoto10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microsoft.com/office/2007/relationships/hdphoto" Target="../media/hdphoto9.wdp"/><Relationship Id="rId4" Type="http://schemas.openxmlformats.org/officeDocument/2006/relationships/image" Target="../media/image119.png"/><Relationship Id="rId9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microsoft.com/office/2007/relationships/hdphoto" Target="../media/hdphoto11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9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75.png"/><Relationship Id="rId3" Type="http://schemas.openxmlformats.org/officeDocument/2006/relationships/image" Target="../media/image132.png"/><Relationship Id="rId7" Type="http://schemas.openxmlformats.org/officeDocument/2006/relationships/image" Target="../media/image110.png"/><Relationship Id="rId12" Type="http://schemas.microsoft.com/office/2007/relationships/hdphoto" Target="../media/hdphoto1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24.png"/><Relationship Id="rId5" Type="http://schemas.openxmlformats.org/officeDocument/2006/relationships/image" Target="../media/image73.png"/><Relationship Id="rId10" Type="http://schemas.microsoft.com/office/2007/relationships/hdphoto" Target="../media/hdphoto7.wdp"/><Relationship Id="rId4" Type="http://schemas.openxmlformats.org/officeDocument/2006/relationships/image" Target="../media/image86.png"/><Relationship Id="rId9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</a:t>
            </a:r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ィ</a:t>
            </a:r>
            <a:r>
              <a:rPr lang="ja-JP" altLang="en-US" sz="5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  <a:endParaRPr kumimoji="1"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1009" y="2321620"/>
            <a:ext cx="10274508" cy="733270"/>
          </a:xfrm>
        </p:spPr>
        <p:txBody>
          <a:bodyPr>
            <a:normAutofit/>
          </a:bodyPr>
          <a:lstStyle/>
          <a:p>
            <a:r>
              <a:rPr lang="ja-JP" altLang="en-US" b="1" dirty="0" smtClean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カーブ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127424"/>
            <a:ext cx="11013333" cy="2231515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画像は</a:t>
            </a:r>
            <a:r>
              <a:rPr kumimoji="1"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8bit </a:t>
            </a:r>
            <a:r>
              <a:rPr kumimoji="1"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グレースケールとする</a:t>
            </a:r>
            <a:endParaRPr kumimoji="1" lang="en-US" altLang="ja-JP" sz="2400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各画素の値を異なる値に変換する</a:t>
            </a:r>
            <a:r>
              <a:rPr lang="ja-JP" altLang="en-US" sz="2400" b="1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階調変換関数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を考える</a:t>
            </a:r>
            <a:endParaRPr lang="en-US" altLang="ja-JP" sz="2400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8"/>
            <a:endParaRPr lang="en-US" altLang="ja-JP" sz="700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1"/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新しい画素値 ＝</a:t>
            </a:r>
            <a:r>
              <a:rPr lang="en-US" altLang="ja-JP" sz="2000" i="1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画素値</a:t>
            </a:r>
            <a:r>
              <a:rPr lang="en-US" altLang="ja-JP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lvl="8"/>
            <a:endParaRPr lang="en-US" altLang="ja-JP" sz="100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階調変換関数を曲線で表現したものを</a:t>
            </a:r>
            <a:r>
              <a:rPr kumimoji="1" lang="ja-JP" altLang="en-US" sz="2400" b="1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</a:t>
            </a:r>
            <a:r>
              <a:rPr kumimoji="1"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と呼ぶ</a:t>
            </a:r>
            <a:endParaRPr kumimoji="1"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41472" cy="3541571"/>
            <a:chOff x="437062" y="2786984"/>
            <a:chExt cx="3701483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入力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画素</a:t>
              </a:r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65665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34500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34500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65665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ToneCurve.exe </a:t>
            </a:r>
            <a:r>
              <a:rPr lang="en-US" altLang="ja-JP" dirty="0" smtClean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427234" y="3707488"/>
            <a:ext cx="3417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endParaRPr lang="ja-JP" alt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トーンカーブは写真編集の基本ツール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GIMP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自由編集でないのでちょっと違うけど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Photoshop Elements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トーンカーブがある（あった）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コントラストを上げる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38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出力画素値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となり黒つぶれ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出力画素値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255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となり白飛び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より大きい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ため、画素値の取り得る範囲が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広がりコントラスト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が上がる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            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 画素値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は離散値であるため出力ヒストグラムは飛び飛びに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コントラストをさげる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傾きが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より小さいため、出力画素値の取り得る範囲が縮まり、コントラストが下がる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特殊効果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ゼーション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16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本来</a:t>
            </a:r>
            <a:r>
              <a: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は関数</a:t>
            </a:r>
            <a:r>
              <a:rPr lang="ja-JP" altLang="en-US" sz="11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で与える</a:t>
            </a:r>
            <a:r>
              <a: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べき</a:t>
            </a:r>
            <a:endParaRPr lang="en-US" altLang="ja-JP" sz="11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ガンマ変換（ガンマ補正）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503058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503058" cy="1015663"/>
              </a:xfrm>
              <a:prstGeom prst="rect">
                <a:avLst/>
              </a:prstGeom>
              <a:blipFill>
                <a:blip r:embed="rId4"/>
                <a:stretch>
                  <a:fillRect t="-2395" r="-1460" b="-101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884128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884128" cy="315291"/>
                </a:xfrm>
                <a:prstGeom prst="rect">
                  <a:avLst/>
                </a:prstGeom>
                <a:blipFill>
                  <a:blip r:embed="rId5"/>
                  <a:stretch>
                    <a:fillRect t="-6557" r="-4706" b="-262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>
                <a:blip r:embed="rId10"/>
                <a:stretch>
                  <a:fillRect l="-555" t="-5102" b="-23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79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795218" cy="369332"/>
              </a:xfrm>
              <a:prstGeom prst="rect">
                <a:avLst/>
              </a:prstGeom>
              <a:blipFill>
                <a:blip r:embed="rId11"/>
                <a:stretch>
                  <a:fillRect t="-6557" r="-6870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79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795218" cy="369332"/>
              </a:xfrm>
              <a:prstGeom prst="rect">
                <a:avLst/>
              </a:prstGeom>
              <a:blipFill>
                <a:blip r:embed="rId12"/>
                <a:stretch>
                  <a:fillRect t="-6557" r="-6923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ガンマ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>
                <a:blip r:embed="rId1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カラー画像をトーンカーブで編集するとき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 </a:t>
            </a: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RGB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の各チャンネルにトーンカーブの画素値変換を適用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YCbCr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Color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に変換し輝度値成分（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Y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）のみに変換を適用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その他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0626240" cy="3032362"/>
            <a:chOff x="518908" y="3637076"/>
            <a:chExt cx="882521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239831" cy="2518413"/>
              <a:chOff x="2178985" y="2571516"/>
              <a:chExt cx="604215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321253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338012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23831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618206"/>
                <a:ext cx="318675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839363"/>
                <a:ext cx="478528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839363"/>
                <a:ext cx="423095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291974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512416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303577" cy="272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トーンカーブ，線形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2957" y="1430809"/>
            <a:ext cx="11013333" cy="5057078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kumimoji="1"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kumimoji="1"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画素ごとの変換である</a:t>
            </a:r>
            <a:r>
              <a:rPr lang="ja-JP" altLang="en-US" sz="24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の機能と効果を説明できる</a:t>
            </a:r>
            <a:endParaRPr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の機能と効果を説明できる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kumimoji="1"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endParaRPr kumimoji="1"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反転</a:t>
            </a:r>
            <a:r>
              <a:rPr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二値化</a:t>
            </a:r>
            <a:r>
              <a:rPr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kumimoji="1"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ポスタリゼーション</a:t>
            </a:r>
            <a:r>
              <a:rPr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ソラリゼーション</a:t>
            </a:r>
            <a:r>
              <a:rPr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ガンマ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変換</a:t>
            </a:r>
            <a:r>
              <a:rPr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</a:t>
            </a:r>
            <a:endParaRPr lang="en-US" altLang="ja-JP" sz="2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</a:t>
            </a:r>
            <a:endParaRPr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平滑化フィルタ</a:t>
            </a:r>
            <a:r>
              <a:rPr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ソーベルフィルタ，ガウシアンフィルタ，ラプラシアンフィルタ</a:t>
            </a:r>
            <a:endParaRPr lang="en-US" altLang="ja-JP" sz="2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endParaRPr lang="ja-JP" altLang="en-US" sz="2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0610" y="394154"/>
            <a:ext cx="11071390" cy="733270"/>
          </a:xfrm>
        </p:spPr>
        <p:txBody>
          <a:bodyPr/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トーンカーブ：まとめ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各画素の輝度値・色を変換する</a:t>
            </a: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階調変換関数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の見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栄えの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編集に利用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される</a:t>
            </a:r>
            <a:endParaRPr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キーワード</a:t>
            </a:r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コントラスト変換・ネガポジ反転・ポスタリゼーション・ソラリゼーション・</a:t>
            </a:r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値化・ガンマ補正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32790" cy="3527828"/>
              <a:chOff x="437062" y="2786984"/>
              <a:chExt cx="3693329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入力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ja-JP" altLang="en-US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 smtClean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48501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56383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56383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48501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5467" y="1358581"/>
            <a:ext cx="9547390" cy="73327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ja-JP" altLang="en-US" b="1" dirty="0"/>
              <a:t>線形</a:t>
            </a:r>
            <a:r>
              <a:rPr lang="ja-JP" altLang="en-US" b="1" dirty="0" smtClean="0"/>
              <a:t>フィルタ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198522" y="1281460"/>
            <a:ext cx="4992008" cy="13100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線形</a:t>
            </a:r>
            <a:r>
              <a:rPr lang="ja-JP" altLang="en-US" sz="3200" dirty="0" smtClean="0"/>
              <a:t>フィルタ</a:t>
            </a:r>
            <a:r>
              <a:rPr lang="ja-JP" altLang="en-US" sz="3200" dirty="0"/>
              <a:t>の計算</a:t>
            </a:r>
            <a:endParaRPr kumimoji="1" lang="ja-JP" altLang="en-US" sz="3200" dirty="0"/>
          </a:p>
        </p:txBody>
      </p:sp>
      <p:sp>
        <p:nvSpPr>
          <p:cNvPr id="9" name="正方形/長方形 8"/>
          <p:cNvSpPr/>
          <p:nvPr/>
        </p:nvSpPr>
        <p:spPr>
          <a:xfrm>
            <a:off x="10020300" y="-18675"/>
            <a:ext cx="2171700" cy="425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4" name="グループ化 13"/>
          <p:cNvGrpSpPr/>
          <p:nvPr/>
        </p:nvGrpSpPr>
        <p:grpSpPr>
          <a:xfrm>
            <a:off x="373312" y="855405"/>
            <a:ext cx="11484392" cy="5448589"/>
            <a:chOff x="-2857728" y="-488043"/>
            <a:chExt cx="19174053" cy="909682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57727" y="-488043"/>
              <a:ext cx="6296025" cy="4495800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57728" y="4112985"/>
              <a:ext cx="6296025" cy="44958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1286" y="4112985"/>
              <a:ext cx="6296025" cy="44958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0300" y="4112985"/>
              <a:ext cx="6296025" cy="449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75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鮮鋭化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縦方向              　　 横方向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</a:t>
            </a:r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決めるフィルタ</a:t>
            </a:r>
            <a:endParaRPr lang="en-US" altLang="ja-JP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画素値を，入力画像の周囲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画素の重み付和で計算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する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endParaRPr lang="en-US" altLang="ja-JP" sz="2400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1099" y="1027853"/>
            <a:ext cx="10049579" cy="73327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デジタル画像のフィルタリング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>
                <a:blip r:embed="rId10"/>
                <a:stretch>
                  <a:fillRect l="-963" t="-8475" r="-1766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（変化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の大きい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部分）</a:t>
            </a:r>
            <a:endParaRPr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検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係数をガウス分布に近づけ</a:t>
            </a:r>
            <a:endParaRPr lang="en-US" altLang="ja-JP" sz="28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ほど強い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重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み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</a:t>
            </a:r>
            <a:endParaRPr lang="en-US" altLang="ja-JP" sz="28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４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1809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18091" cy="670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47933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47933" cy="670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515508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475427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48550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874142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874142"/>
                <a:ext cx="3295518" cy="790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454542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874142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874142"/>
                <a:ext cx="3938707" cy="790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454542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32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D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718192"/>
                <a:ext cx="105676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=1</a:t>
                </a:r>
                <a:endParaRPr lang="ja-JP" altLang="en-US" sz="3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718192"/>
                <a:ext cx="1056764" cy="646331"/>
              </a:xfrm>
              <a:prstGeom prst="rect">
                <a:avLst/>
              </a:prstGeom>
              <a:blipFill>
                <a:blip r:embed="rId7"/>
                <a:stretch>
                  <a:fillRect t="-15094" r="-16763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5008677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81877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5290617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509309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549697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535217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904378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904378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889138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889138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 smtClean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693852" y="4129125"/>
            <a:ext cx="1972929" cy="2062126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7447"/>
              </p:ext>
            </p:extLst>
          </p:nvPr>
        </p:nvGraphicFramePr>
        <p:xfrm>
          <a:off x="6676694" y="4156550"/>
          <a:ext cx="1979260" cy="20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81175" y="1478609"/>
            <a:ext cx="79724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課題によっては</a:t>
            </a:r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『3×3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28697" y="3540556"/>
            <a:ext cx="2104542" cy="2626316"/>
            <a:chOff x="5202156" y="3735934"/>
            <a:chExt cx="2104542" cy="2626316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202156" y="3735934"/>
              <a:ext cx="2104542" cy="1691696"/>
              <a:chOff x="5191112" y="3742811"/>
              <a:chExt cx="1778839" cy="1429885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61736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01064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61736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574757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746168" y="4440505"/>
            <a:ext cx="30606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0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↓</a:t>
            </a:r>
            <a:endParaRPr lang="en-US" altLang="ja-JP" sz="20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サイズは</a:t>
            </a:r>
            <a:r>
              <a:rPr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806817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エッジ検出（微分）</a:t>
            </a:r>
            <a:endParaRPr lang="ja-JP" altLang="en-US" sz="3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48248" y="3166495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微分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は以下の通り定義され、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48248" y="3166495"/>
                <a:ext cx="4491229" cy="1660904"/>
              </a:xfrm>
              <a:prstGeom prst="rect">
                <a:avLst/>
              </a:prstGeom>
              <a:blipFill>
                <a:blip r:embed="rId2"/>
                <a:stretch>
                  <a:fillRect l="-1085" t="-1099" r="-678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7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>
                <a:blip r:embed="rId3"/>
                <a:stretch>
                  <a:fillRect l="-852" t="-374" r="-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) = −2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2593" r="-1459" b="-2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13460"/>
            <a:ext cx="6896258" cy="5348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250440" y="0"/>
            <a:ext cx="366734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32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= -2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- 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y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</a:p>
          <a:p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8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2"/>
          <a:srcRect l="34081" t="17437" r="13673" b="10457"/>
          <a:stretch/>
        </p:blipFill>
        <p:spPr>
          <a:xfrm>
            <a:off x="4739314" y="3718897"/>
            <a:ext cx="1662732" cy="1895726"/>
          </a:xfrm>
          <a:prstGeom prst="rect">
            <a:avLst/>
          </a:prstGeom>
          <a:ln w="41275">
            <a:solidFill>
              <a:srgbClr val="0000FF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07" y="3559810"/>
            <a:ext cx="2832017" cy="212401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離散値を持つ画素が格子状に並んだデータ</a:t>
            </a: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pixel= 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pic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ture + 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el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ement</a:t>
            </a:r>
          </a:p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例 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24bit bitmap 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pixel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(R,G,B)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毎に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8bit[0,255]</a:t>
            </a:r>
            <a:r>
              <a:rPr lang="ja-JP" altLang="en-US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の整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を持つ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3167420" y="3658284"/>
            <a:ext cx="2968463" cy="1920261"/>
            <a:chOff x="1933867" y="2596327"/>
            <a:chExt cx="2042314" cy="1321146"/>
          </a:xfrm>
        </p:grpSpPr>
        <p:sp>
          <p:nvSpPr>
            <p:cNvPr id="7" name="正方形/長方形 6"/>
            <p:cNvSpPr/>
            <p:nvPr/>
          </p:nvSpPr>
          <p:spPr>
            <a:xfrm flipH="1">
              <a:off x="1933867" y="3458275"/>
              <a:ext cx="104851" cy="102574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8" name="直線コネクタ 7"/>
            <p:cNvCxnSpPr>
              <a:stCxn id="7" idx="0"/>
            </p:cNvCxnSpPr>
            <p:nvPr/>
          </p:nvCxnSpPr>
          <p:spPr>
            <a:xfrm flipV="1">
              <a:off x="1986292" y="2596327"/>
              <a:ext cx="1016526" cy="861948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>
              <a:stCxn id="7" idx="2"/>
            </p:cNvCxnSpPr>
            <p:nvPr/>
          </p:nvCxnSpPr>
          <p:spPr>
            <a:xfrm>
              <a:off x="1986292" y="3560849"/>
              <a:ext cx="1007141" cy="356624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/>
            <p:cNvSpPr/>
            <p:nvPr/>
          </p:nvSpPr>
          <p:spPr>
            <a:xfrm>
              <a:off x="3820688" y="3656590"/>
              <a:ext cx="155493" cy="1493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3673323" y="3332165"/>
              <a:ext cx="147365" cy="16312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7131191" y="3570298"/>
            <a:ext cx="3098606" cy="2113524"/>
            <a:chOff x="5898607" y="2381003"/>
            <a:chExt cx="2667538" cy="1819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5923597" y="2381003"/>
                  <a:ext cx="2555978" cy="9266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i="1" dirty="0" smtClean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I</a:t>
                  </a:r>
                  <a:r>
                    <a:rPr lang="en-US" altLang="ja-JP" sz="2400" dirty="0" smtClean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(  </a:t>
                  </a:r>
                  <a:r>
                    <a:rPr lang="en-US" altLang="ja-JP" sz="2400" i="1" dirty="0" err="1" smtClean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ja-JP" sz="2400" i="1" dirty="0" smtClean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 ,  j</a:t>
                  </a:r>
                  <a:r>
                    <a:rPr lang="en-US" altLang="ja-JP" sz="2400" dirty="0" smtClean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)  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2400" b="0" i="1" smtClea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210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:58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:46 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597" y="2381003"/>
                  <a:ext cx="2555978" cy="926697"/>
                </a:xfrm>
                <a:prstGeom prst="rect">
                  <a:avLst/>
                </a:prstGeom>
                <a:blipFill>
                  <a:blip r:embed="rId4"/>
                  <a:stretch>
                    <a:fillRect l="-82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5898607" y="3280262"/>
                  <a:ext cx="2667538" cy="920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53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:236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:214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テキスト ボックス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607" y="3280262"/>
                  <a:ext cx="2667538" cy="9202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線矢印コネクタ 16"/>
          <p:cNvCxnSpPr/>
          <p:nvPr/>
        </p:nvCxnSpPr>
        <p:spPr>
          <a:xfrm>
            <a:off x="1423296" y="3535206"/>
            <a:ext cx="3022112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1452289" y="3524800"/>
            <a:ext cx="0" cy="2406022"/>
          </a:xfrm>
          <a:prstGeom prst="straightConnector1">
            <a:avLst/>
          </a:prstGeom>
          <a:ln w="635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358334" y="3078271"/>
            <a:ext cx="304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j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936460" y="5638433"/>
            <a:ext cx="290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556208" y="3089974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48629" y="6519445"/>
            <a:ext cx="3717697" cy="338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原点位置は左下のことも</a:t>
            </a:r>
            <a:endParaRPr lang="en-US" altLang="ja-JP" sz="16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998014" y="5049907"/>
            <a:ext cx="226006" cy="217064"/>
          </a:xfrm>
          <a:prstGeom prst="rect">
            <a:avLst/>
          </a:prstGeom>
          <a:solidFill>
            <a:srgbClr val="FDECD6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7003921" y="3973458"/>
            <a:ext cx="214192" cy="237095"/>
          </a:xfrm>
          <a:prstGeom prst="rect">
            <a:avLst/>
          </a:prstGeom>
          <a:solidFill>
            <a:srgbClr val="D23A2E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78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エッジ検出（</a:t>
            </a:r>
            <a:r>
              <a:rPr lang="ja-JP" altLang="en-US" sz="36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微分）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266309"/>
            <a:chOff x="3192760" y="1485191"/>
            <a:chExt cx="5470550" cy="4120584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798393" cy="1281301"/>
              <a:chOff x="5357554" y="3491378"/>
              <a:chExt cx="798393" cy="1281301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718305" cy="128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501807" cy="1812509"/>
              <a:chOff x="6021198" y="2478849"/>
              <a:chExt cx="150180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397782" cy="104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739962"/>
              <a:chOff x="3192760" y="2865813"/>
              <a:chExt cx="5470550" cy="2739962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021191" cy="829105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69"/>
                <a:ext cx="5470550" cy="2235606"/>
                <a:chOff x="2718673" y="3399334"/>
                <a:chExt cx="6148238" cy="2512549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4" y="4908229"/>
                  <a:ext cx="584556" cy="1003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5"/>
                  <a:ext cx="584556" cy="1003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04848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の勾配（微分）は計算できそう</a:t>
            </a:r>
            <a:endParaRPr lang="en-US" altLang="ja-JP" sz="2400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勾配は，画像の変化の大きい方向を表す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727480" y="6405656"/>
            <a:ext cx="45528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 smtClean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 </a:t>
            </a:r>
            <a:r>
              <a:rPr lang="en-US" altLang="ja-JP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sz="36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（</a:t>
            </a:r>
            <a:r>
              <a:rPr lang="ja-JP" altLang="en-US" sz="3600" b="1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  <a:endParaRPr lang="ja-JP" altLang="en-US" sz="3600" b="1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338628"/>
                <a:ext cx="5755700" cy="2258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 smtClean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i="1" dirty="0" smtClean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f</a:t>
                </a:r>
                <a:r>
                  <a:rPr lang="en-US" altLang="ja-JP" dirty="0" smtClean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i="1" dirty="0" err="1" smtClean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x,y</a:t>
                </a:r>
                <a:r>
                  <a:rPr lang="en-US" altLang="ja-JP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</a:t>
                </a:r>
                <a:r>
                  <a:rPr lang="en-US" altLang="ja-JP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x</a:t>
                </a:r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方向偏微分</a:t>
                </a:r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 smtClean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     </m:t>
                      </m:r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338628"/>
                <a:ext cx="5755700" cy="2258888"/>
              </a:xfrm>
              <a:prstGeom prst="rect">
                <a:avLst/>
              </a:prstGeom>
              <a:blipFill>
                <a:blip r:embed="rId2"/>
                <a:stretch>
                  <a:fillRect l="-953" t="-18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59350" y="4027131"/>
                <a:ext cx="6169312" cy="195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000" dirty="0" smtClean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 smtClean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 smtClean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 smtClean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近似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05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</a:t>
                </a:r>
                <a:r>
                  <a:rPr lang="en-US" altLang="ja-JP" sz="2000" dirty="0" smtClean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…(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a)</a:t>
                </a:r>
              </a:p>
              <a:p>
                <a:endParaRPr lang="en-US" altLang="ja-JP" sz="105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   </m:t>
                    </m:r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…(b)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9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</a:t>
                </a:r>
                <a:r>
                  <a:rPr lang="en-US" altLang="ja-JP" sz="2000" dirty="0" smtClean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…(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4027131"/>
                <a:ext cx="6169312" cy="1959062"/>
              </a:xfrm>
              <a:prstGeom prst="rect">
                <a:avLst/>
              </a:prstGeom>
              <a:blipFill>
                <a:blip r:embed="rId3"/>
                <a:stretch>
                  <a:fillRect l="-1087" t="-2181" b="-12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黄色 </a:t>
            </a:r>
            <a:r>
              <a:rPr lang="en-US" altLang="ja-JP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　</a:t>
            </a:r>
            <a:r>
              <a:rPr lang="en-US" altLang="ja-JP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3765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= 1 </a:t>
            </a:r>
            <a:r>
              <a:rPr lang="ja-JP" altLang="en-US" dirty="0" err="1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と</a:t>
            </a:r>
            <a:r>
              <a:rPr lang="ja-JP" altLang="en-US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近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似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>
                <a:blip r:embed="rId9"/>
                <a:stretch>
                  <a:fillRect b="-3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>
                <a:blip r:embed="rId10"/>
                <a:stretch>
                  <a:fillRect l="-277" t="-10526" r="-3878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エッジで強く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応答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する</a:t>
            </a:r>
            <a:endParaRPr lang="en-US" altLang="ja-JP" sz="20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361649" y="568474"/>
            <a:ext cx="7056627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エッジ検出</a:t>
            </a:r>
            <a: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</a:t>
            </a:r>
            <a: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4168524" y="2948767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V="1">
            <a:off x="4313667" y="1865426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4168524" y="4192740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V="1">
            <a:off x="4313667" y="353063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フリーフォーム 36"/>
          <p:cNvSpPr/>
          <p:nvPr/>
        </p:nvSpPr>
        <p:spPr>
          <a:xfrm>
            <a:off x="4391681" y="2226405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580869" y="1771146"/>
            <a:ext cx="1107996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968974" y="3716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1" name="フリーフォーム 40"/>
          <p:cNvSpPr/>
          <p:nvPr/>
        </p:nvSpPr>
        <p:spPr>
          <a:xfrm>
            <a:off x="4391681" y="360421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24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969699" y="530253"/>
            <a:ext cx="763256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899"/>
            <a:ext cx="1069131" cy="1069133"/>
            <a:chOff x="5234322" y="1556949"/>
            <a:chExt cx="1126935" cy="1126937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234322" y="155694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削減されているのが分かる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フィルタ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258687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7x7 </a:t>
            </a:r>
            <a:r>
              <a:rPr lang="ja-JP" altLang="en-US" sz="2400" dirty="0" smtClean="0"/>
              <a:t>画像に対して</a:t>
            </a:r>
            <a:r>
              <a:rPr lang="en-US" altLang="ja-JP" sz="2400" dirty="0" smtClean="0"/>
              <a:t>…</a:t>
            </a:r>
            <a:endParaRPr kumimoji="1" lang="en-US" altLang="ja-JP" sz="24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横方向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 smtClean="0"/>
              <a:t>縦方向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2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</a:t>
                </a:r>
                <a:r>
                  <a:rPr lang="ja-JP" altLang="en-US" sz="20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</a:t>
                </a:r>
                <a:r>
                  <a:rPr lang="en-US" altLang="ja-JP" sz="20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>
                <a:blip r:embed="rId2"/>
                <a:stretch>
                  <a:fillRect l="-861" t="-18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 smtClean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1008" r="12997" b="8977"/>
          <a:stretch>
            <a:fillRect/>
          </a:stretch>
        </p:blipFill>
        <p:spPr bwMode="auto">
          <a:xfrm>
            <a:off x="12623113" y="1360956"/>
            <a:ext cx="3276600" cy="500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12366503" y="6421935"/>
            <a:ext cx="3789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出典</a:t>
            </a:r>
            <a:r>
              <a:rPr lang="en-US" altLang="ja-JP" sz="1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en-US" altLang="ja-JP" sz="14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CGArts</a:t>
            </a:r>
            <a:r>
              <a:rPr lang="ja-JP" altLang="en-US" sz="1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協会</a:t>
            </a:r>
            <a:r>
              <a:rPr lang="en-US" altLang="ja-JP" sz="1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1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デジタル画像処理  図</a:t>
            </a:r>
            <a:r>
              <a:rPr lang="en-US" altLang="ja-JP" sz="1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5.26]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8984343" y="2110188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9129486" y="1026847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8984343" y="345985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V="1">
            <a:off x="9129486" y="2822658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8984343" y="528057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9129486" y="4618469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9207500" y="1387826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396688" y="7793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0573703" y="256882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10573703" y="43181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フリーフォーム 8"/>
          <p:cNvSpPr/>
          <p:nvPr/>
        </p:nvSpPr>
        <p:spPr>
          <a:xfrm>
            <a:off x="9207500" y="2875104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9235285" y="4873696"/>
            <a:ext cx="2141220" cy="763937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10172700" y="1148727"/>
            <a:ext cx="0" cy="5048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ラプラシアンフィルタ 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blipFill>
                <a:blip r:embed="rId2"/>
                <a:stretch>
                  <a:fillRect l="-1534" t="-1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40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𝑗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𝑖𝑖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40349"/>
              </a:xfrm>
              <a:prstGeom prst="rect">
                <a:avLst/>
              </a:prstGeom>
              <a:blipFill>
                <a:blip r:embed="rId3"/>
                <a:stretch>
                  <a:fillRect l="-1690" t="-23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88290" y="2994344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78032" y="2994344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6131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613199" cy="461665"/>
              </a:xfrm>
              <a:prstGeom prst="rect">
                <a:avLst/>
              </a:prstGeom>
              <a:blipFill>
                <a:blip r:embed="rId5"/>
                <a:stretch>
                  <a:fillRect l="-755" t="-10526" r="-1509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565184" y="575984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はフィルタ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処理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788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7883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方向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に依存しないエッジが一度で得られる</a:t>
            </a: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鮮鋭化</a:t>
            </a:r>
            <a:r>
              <a:rPr lang="ja-JP" altLang="en-US" sz="3600" dirty="0"/>
              <a:t>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する鮮鋭化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直線矢印コネクタ 20"/>
          <p:cNvCxnSpPr/>
          <p:nvPr/>
        </p:nvCxnSpPr>
        <p:spPr>
          <a:xfrm>
            <a:off x="645045" y="182032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790188" y="73698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645045" y="2651229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790189" y="2198975"/>
            <a:ext cx="0" cy="9355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645045" y="378208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90189" y="3375206"/>
            <a:ext cx="0" cy="763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26"/>
          <p:cNvSpPr/>
          <p:nvPr/>
        </p:nvSpPr>
        <p:spPr>
          <a:xfrm>
            <a:off x="868202" y="1097963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57390" y="489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234405" y="213551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34405" y="332128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1" name="フリーフォーム 30"/>
          <p:cNvSpPr/>
          <p:nvPr/>
        </p:nvSpPr>
        <p:spPr>
          <a:xfrm>
            <a:off x="868202" y="206647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901700" y="3452432"/>
            <a:ext cx="2141220" cy="614258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833402" y="340102"/>
            <a:ext cx="0" cy="589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645045" y="562807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90188" y="4544733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057390" y="42972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鮮鋭化後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フリーフォーム 9"/>
          <p:cNvSpPr/>
          <p:nvPr/>
        </p:nvSpPr>
        <p:spPr>
          <a:xfrm>
            <a:off x="901700" y="4754420"/>
            <a:ext cx="2038350" cy="1011550"/>
          </a:xfrm>
          <a:custGeom>
            <a:avLst/>
            <a:gdLst>
              <a:gd name="connsiteX0" fmla="*/ 0 w 2038350"/>
              <a:gd name="connsiteY0" fmla="*/ 932039 h 1271635"/>
              <a:gd name="connsiteX1" fmla="*/ 514350 w 2038350"/>
              <a:gd name="connsiteY1" fmla="*/ 995539 h 1271635"/>
              <a:gd name="connsiteX2" fmla="*/ 736600 w 2038350"/>
              <a:gd name="connsiteY2" fmla="*/ 1230489 h 1271635"/>
              <a:gd name="connsiteX3" fmla="*/ 1016000 w 2038350"/>
              <a:gd name="connsiteY3" fmla="*/ 49389 h 1271635"/>
              <a:gd name="connsiteX4" fmla="*/ 1282700 w 2038350"/>
              <a:gd name="connsiteY4" fmla="*/ 227189 h 1271635"/>
              <a:gd name="connsiteX5" fmla="*/ 2038350 w 2038350"/>
              <a:gd name="connsiteY5" fmla="*/ 271639 h 1271635"/>
              <a:gd name="connsiteX0" fmla="*/ 0 w 2038350"/>
              <a:gd name="connsiteY0" fmla="*/ 923636 h 1262661"/>
              <a:gd name="connsiteX1" fmla="*/ 514350 w 2038350"/>
              <a:gd name="connsiteY1" fmla="*/ 987136 h 1262661"/>
              <a:gd name="connsiteX2" fmla="*/ 736600 w 2038350"/>
              <a:gd name="connsiteY2" fmla="*/ 1222086 h 1262661"/>
              <a:gd name="connsiteX3" fmla="*/ 1008380 w 2038350"/>
              <a:gd name="connsiteY3" fmla="*/ 50312 h 1262661"/>
              <a:gd name="connsiteX4" fmla="*/ 1282700 w 2038350"/>
              <a:gd name="connsiteY4" fmla="*/ 218786 h 1262661"/>
              <a:gd name="connsiteX5" fmla="*/ 2038350 w 2038350"/>
              <a:gd name="connsiteY5" fmla="*/ 263236 h 1262661"/>
              <a:gd name="connsiteX0" fmla="*/ 0 w 2038350"/>
              <a:gd name="connsiteY0" fmla="*/ 923636 h 1298749"/>
              <a:gd name="connsiteX1" fmla="*/ 514350 w 2038350"/>
              <a:gd name="connsiteY1" fmla="*/ 987136 h 1298749"/>
              <a:gd name="connsiteX2" fmla="*/ 736600 w 2038350"/>
              <a:gd name="connsiteY2" fmla="*/ 1222086 h 1298749"/>
              <a:gd name="connsiteX3" fmla="*/ 1008380 w 2038350"/>
              <a:gd name="connsiteY3" fmla="*/ 50312 h 1298749"/>
              <a:gd name="connsiteX4" fmla="*/ 1282700 w 2038350"/>
              <a:gd name="connsiteY4" fmla="*/ 218786 h 1298749"/>
              <a:gd name="connsiteX5" fmla="*/ 2038350 w 2038350"/>
              <a:gd name="connsiteY5" fmla="*/ 263236 h 1298749"/>
              <a:gd name="connsiteX0" fmla="*/ 0 w 2038350"/>
              <a:gd name="connsiteY0" fmla="*/ 923636 h 1222168"/>
              <a:gd name="connsiteX1" fmla="*/ 514350 w 2038350"/>
              <a:gd name="connsiteY1" fmla="*/ 987136 h 1222168"/>
              <a:gd name="connsiteX2" fmla="*/ 736600 w 2038350"/>
              <a:gd name="connsiteY2" fmla="*/ 1222086 h 1222168"/>
              <a:gd name="connsiteX3" fmla="*/ 1008380 w 2038350"/>
              <a:gd name="connsiteY3" fmla="*/ 50312 h 1222168"/>
              <a:gd name="connsiteX4" fmla="*/ 1282700 w 2038350"/>
              <a:gd name="connsiteY4" fmla="*/ 218786 h 1222168"/>
              <a:gd name="connsiteX5" fmla="*/ 2038350 w 2038350"/>
              <a:gd name="connsiteY5" fmla="*/ 263236 h 1222168"/>
              <a:gd name="connsiteX0" fmla="*/ 0 w 2038350"/>
              <a:gd name="connsiteY0" fmla="*/ 923250 h 1215956"/>
              <a:gd name="connsiteX1" fmla="*/ 514350 w 2038350"/>
              <a:gd name="connsiteY1" fmla="*/ 986750 h 1215956"/>
              <a:gd name="connsiteX2" fmla="*/ 784225 w 2038350"/>
              <a:gd name="connsiteY2" fmla="*/ 1215872 h 1215956"/>
              <a:gd name="connsiteX3" fmla="*/ 1008380 w 2038350"/>
              <a:gd name="connsiteY3" fmla="*/ 49926 h 1215956"/>
              <a:gd name="connsiteX4" fmla="*/ 1282700 w 2038350"/>
              <a:gd name="connsiteY4" fmla="*/ 218400 h 1215956"/>
              <a:gd name="connsiteX5" fmla="*/ 2038350 w 2038350"/>
              <a:gd name="connsiteY5" fmla="*/ 262850 h 1215956"/>
              <a:gd name="connsiteX0" fmla="*/ 0 w 2038350"/>
              <a:gd name="connsiteY0" fmla="*/ 873375 h 1166081"/>
              <a:gd name="connsiteX1" fmla="*/ 514350 w 2038350"/>
              <a:gd name="connsiteY1" fmla="*/ 936875 h 1166081"/>
              <a:gd name="connsiteX2" fmla="*/ 784225 w 2038350"/>
              <a:gd name="connsiteY2" fmla="*/ 1165997 h 1166081"/>
              <a:gd name="connsiteX3" fmla="*/ 1008380 w 2038350"/>
              <a:gd name="connsiteY3" fmla="*/ 51 h 1166081"/>
              <a:gd name="connsiteX4" fmla="*/ 1282700 w 2038350"/>
              <a:gd name="connsiteY4" fmla="*/ 168525 h 1166081"/>
              <a:gd name="connsiteX5" fmla="*/ 2038350 w 2038350"/>
              <a:gd name="connsiteY5" fmla="*/ 212975 h 1166081"/>
              <a:gd name="connsiteX0" fmla="*/ 0 w 2038350"/>
              <a:gd name="connsiteY0" fmla="*/ 902507 h 1237947"/>
              <a:gd name="connsiteX1" fmla="*/ 514350 w 2038350"/>
              <a:gd name="connsiteY1" fmla="*/ 966007 h 1237947"/>
              <a:gd name="connsiteX2" fmla="*/ 784225 w 2038350"/>
              <a:gd name="connsiteY2" fmla="*/ 1195129 h 1237947"/>
              <a:gd name="connsiteX3" fmla="*/ 1098867 w 2038350"/>
              <a:gd name="connsiteY3" fmla="*/ 42 h 1237947"/>
              <a:gd name="connsiteX4" fmla="*/ 1282700 w 2038350"/>
              <a:gd name="connsiteY4" fmla="*/ 197657 h 1237947"/>
              <a:gd name="connsiteX5" fmla="*/ 2038350 w 2038350"/>
              <a:gd name="connsiteY5" fmla="*/ 242107 h 1237947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8350" h="1237946">
                <a:moveTo>
                  <a:pt x="0" y="902506"/>
                </a:moveTo>
                <a:cubicBezTo>
                  <a:pt x="195791" y="909385"/>
                  <a:pt x="383646" y="917236"/>
                  <a:pt x="514350" y="966006"/>
                </a:cubicBezTo>
                <a:cubicBezTo>
                  <a:pt x="645054" y="1014776"/>
                  <a:pt x="686806" y="1356122"/>
                  <a:pt x="784225" y="1195128"/>
                </a:cubicBezTo>
                <a:cubicBezTo>
                  <a:pt x="881644" y="1034134"/>
                  <a:pt x="991975" y="3091"/>
                  <a:pt x="1098867" y="41"/>
                </a:cubicBezTo>
                <a:cubicBezTo>
                  <a:pt x="1205759" y="-3009"/>
                  <a:pt x="1192795" y="168969"/>
                  <a:pt x="1282700" y="197656"/>
                </a:cubicBezTo>
                <a:cubicBezTo>
                  <a:pt x="1372605" y="226343"/>
                  <a:pt x="1745721" y="238402"/>
                  <a:pt x="2038350" y="24210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デジタル画像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グレースケール画像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離散値を持つ画素が格子状に並んだデータ</a:t>
            </a:r>
            <a:endParaRPr kumimoji="1" lang="en-US" altLang="ja-JP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pixel= 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pic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ture + 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el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ement</a:t>
            </a:r>
          </a:p>
          <a:p>
            <a:r>
              <a:rPr kumimoji="1"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例 </a:t>
            </a:r>
            <a:r>
              <a:rPr lang="en-US" altLang="ja-JP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8bit bitmap 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pixel</a:t>
            </a:r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が</a:t>
            </a:r>
            <a:r>
              <a:rPr lang="en-US" altLang="ja-JP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8bit</a:t>
            </a:r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dirty="0" err="1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の整</a:t>
            </a:r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数値を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持つ</a:t>
            </a:r>
            <a:endParaRPr lang="en-US" altLang="ja-JP" sz="18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endParaRPr kumimoji="1" lang="en-US" altLang="ja-JP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4081" t="17437" r="13673" b="10457"/>
          <a:stretch/>
        </p:blipFill>
        <p:spPr>
          <a:xfrm>
            <a:off x="4739314" y="3718897"/>
            <a:ext cx="1662732" cy="1895726"/>
          </a:xfrm>
          <a:prstGeom prst="rect">
            <a:avLst/>
          </a:prstGeom>
          <a:ln w="41275">
            <a:solidFill>
              <a:srgbClr val="0000FF"/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707" y="3559810"/>
            <a:ext cx="2832017" cy="2124012"/>
          </a:xfrm>
          <a:prstGeom prst="rect">
            <a:avLst/>
          </a:prstGeom>
        </p:spPr>
      </p:pic>
      <p:grpSp>
        <p:nvGrpSpPr>
          <p:cNvPr id="27" name="グループ化 26"/>
          <p:cNvGrpSpPr/>
          <p:nvPr/>
        </p:nvGrpSpPr>
        <p:grpSpPr>
          <a:xfrm>
            <a:off x="3167420" y="3658284"/>
            <a:ext cx="2968463" cy="1920261"/>
            <a:chOff x="1933867" y="2596327"/>
            <a:chExt cx="2042314" cy="1321146"/>
          </a:xfrm>
        </p:grpSpPr>
        <p:sp>
          <p:nvSpPr>
            <p:cNvPr id="28" name="正方形/長方形 27"/>
            <p:cNvSpPr/>
            <p:nvPr/>
          </p:nvSpPr>
          <p:spPr>
            <a:xfrm flipH="1">
              <a:off x="1933867" y="3458275"/>
              <a:ext cx="104851" cy="102574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コネクタ 28"/>
            <p:cNvCxnSpPr>
              <a:stCxn id="28" idx="0"/>
            </p:cNvCxnSpPr>
            <p:nvPr/>
          </p:nvCxnSpPr>
          <p:spPr>
            <a:xfrm flipV="1">
              <a:off x="1986292" y="2596327"/>
              <a:ext cx="1016526" cy="861948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>
              <a:stCxn id="28" idx="2"/>
            </p:cNvCxnSpPr>
            <p:nvPr/>
          </p:nvCxnSpPr>
          <p:spPr>
            <a:xfrm>
              <a:off x="1986292" y="3560849"/>
              <a:ext cx="1007141" cy="356624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3820688" y="3656590"/>
              <a:ext cx="155493" cy="1493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3673323" y="3332165"/>
              <a:ext cx="147365" cy="16312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7131190" y="3823032"/>
            <a:ext cx="2380203" cy="1543811"/>
            <a:chOff x="5898607" y="2598577"/>
            <a:chExt cx="2049077" cy="132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/>
                <p:cNvSpPr txBox="1"/>
                <p:nvPr/>
              </p:nvSpPr>
              <p:spPr>
                <a:xfrm>
                  <a:off x="5973437" y="2598577"/>
                  <a:ext cx="1942375" cy="397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i="1" dirty="0" smtClean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I</a:t>
                  </a:r>
                  <a:r>
                    <a:rPr lang="en-US" altLang="ja-JP" sz="2400" dirty="0" smtClean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(  </a:t>
                  </a:r>
                  <a:r>
                    <a:rPr lang="en-US" altLang="ja-JP" sz="2400" i="1" dirty="0" err="1" smtClean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ja-JP" sz="2400" i="1" dirty="0" smtClean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 ,  j</a:t>
                  </a:r>
                  <a:r>
                    <a:rPr lang="en-US" altLang="ja-JP" sz="2400" dirty="0" smtClean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)  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テキスト ボックス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437" y="2598577"/>
                  <a:ext cx="1942375" cy="397440"/>
                </a:xfrm>
                <a:prstGeom prst="rect">
                  <a:avLst/>
                </a:prstGeom>
                <a:blipFill>
                  <a:blip r:embed="rId6"/>
                  <a:stretch>
                    <a:fillRect l="-811" t="-10526" r="-270" b="-289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34"/>
                <p:cNvSpPr txBox="1"/>
                <p:nvPr/>
              </p:nvSpPr>
              <p:spPr>
                <a:xfrm>
                  <a:off x="5898607" y="3530178"/>
                  <a:ext cx="2049077" cy="397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oMath>
                    </m:oMathPara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テキスト ボックス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607" y="3530178"/>
                  <a:ext cx="2049077" cy="397440"/>
                </a:xfrm>
                <a:prstGeom prst="rect">
                  <a:avLst/>
                </a:prstGeom>
                <a:blipFill>
                  <a:blip r:embed="rId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直線矢印コネクタ 35"/>
          <p:cNvCxnSpPr/>
          <p:nvPr/>
        </p:nvCxnSpPr>
        <p:spPr>
          <a:xfrm>
            <a:off x="1423296" y="3535206"/>
            <a:ext cx="3022112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1452289" y="3524800"/>
            <a:ext cx="0" cy="2406022"/>
          </a:xfrm>
          <a:prstGeom prst="straightConnector1">
            <a:avLst/>
          </a:prstGeom>
          <a:ln w="635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4358334" y="3078271"/>
            <a:ext cx="304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j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936460" y="5638433"/>
            <a:ext cx="298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err="1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556208" y="3089974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6998014" y="5049907"/>
            <a:ext cx="226006" cy="217064"/>
          </a:xfrm>
          <a:prstGeom prst="rect">
            <a:avLst/>
          </a:prstGeom>
          <a:solidFill>
            <a:srgbClr val="EBEBEB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7003921" y="3973458"/>
            <a:ext cx="214192" cy="237095"/>
          </a:xfrm>
          <a:prstGeom prst="rect">
            <a:avLst/>
          </a:prstGeom>
          <a:solidFill>
            <a:srgbClr val="828282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51699" y="5902012"/>
            <a:ext cx="84609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より正しく</a:t>
            </a:r>
            <a:r>
              <a:rPr lang="ja-JP" altLang="en-US" dirty="0" smtClean="0">
                <a:solidFill>
                  <a:srgbClr val="FF0000"/>
                </a:solidFill>
              </a:rPr>
              <a:t>は</a:t>
            </a:r>
            <a:r>
              <a:rPr lang="en-US" altLang="ja-JP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8bit Bitmap</a:t>
            </a:r>
            <a:r>
              <a:rPr lang="ja-JP" altLang="en-US" dirty="0" smtClean="0">
                <a:solidFill>
                  <a:srgbClr val="FF0000"/>
                </a:solidFill>
              </a:rPr>
              <a:t>は</a:t>
            </a:r>
            <a:r>
              <a:rPr lang="en-US" altLang="ja-JP" dirty="0" smtClean="0">
                <a:solidFill>
                  <a:srgbClr val="FF0000"/>
                </a:solidFill>
              </a:rPr>
              <a:t>256</a:t>
            </a:r>
            <a:r>
              <a:rPr lang="ja-JP" altLang="en-US" dirty="0" smtClean="0">
                <a:solidFill>
                  <a:srgbClr val="FF0000"/>
                </a:solidFill>
              </a:rPr>
              <a:t>色のカラーパレットを用意し，画素にはパレットの</a:t>
            </a:r>
            <a:r>
              <a:rPr lang="en-US" altLang="ja-JP" dirty="0" smtClean="0">
                <a:solidFill>
                  <a:srgbClr val="FF0000"/>
                </a:solidFill>
              </a:rPr>
              <a:t>id(8bit)</a:t>
            </a:r>
            <a:r>
              <a:rPr lang="ja-JP" altLang="en-US" dirty="0" err="1" smtClean="0">
                <a:solidFill>
                  <a:srgbClr val="FF0000"/>
                </a:solidFill>
              </a:rPr>
              <a:t>を保</a:t>
            </a:r>
            <a:r>
              <a:rPr lang="ja-JP" altLang="en-US" dirty="0" smtClean="0">
                <a:solidFill>
                  <a:srgbClr val="FF0000"/>
                </a:solidFill>
              </a:rPr>
              <a:t>持する．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ここで</a:t>
            </a:r>
            <a:r>
              <a:rPr lang="ja-JP" altLang="en-US" dirty="0" smtClean="0">
                <a:solidFill>
                  <a:srgbClr val="FF0000"/>
                </a:solidFill>
              </a:rPr>
              <a:t>は，パレットに輝度値が指定してある状況を想定している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070"/>
            <a:ext cx="939112" cy="939929"/>
            <a:chOff x="5234322" y="1555971"/>
            <a:chExt cx="1126935" cy="1127915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5234322" y="155597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鮮鋭化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grpSp>
        <p:nvGrpSpPr>
          <p:cNvPr id="62" name="グループ化 61"/>
          <p:cNvGrpSpPr/>
          <p:nvPr/>
        </p:nvGrpSpPr>
        <p:grpSpPr>
          <a:xfrm>
            <a:off x="2810086" y="3804861"/>
            <a:ext cx="939112" cy="939113"/>
            <a:chOff x="2729026" y="5286808"/>
            <a:chExt cx="939112" cy="939113"/>
          </a:xfrm>
        </p:grpSpPr>
        <p:sp>
          <p:nvSpPr>
            <p:cNvPr id="63" name="正方形/長方形 6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r>
                <a:rPr lang="en-US" altLang="ja-JP" sz="105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042714" y="3804861"/>
            <a:ext cx="939112" cy="939113"/>
            <a:chOff x="2729026" y="5286808"/>
            <a:chExt cx="939112" cy="939113"/>
          </a:xfrm>
        </p:grpSpPr>
        <p:sp>
          <p:nvSpPr>
            <p:cNvPr id="73" name="正方形/長方形 7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919009" y="292922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『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頻度表（ヒストグラム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』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1098023"/>
            <a:ext cx="9337406" cy="1087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各階調の画素数を数えた表のこと</a:t>
            </a: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回転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や平行移動に依存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しない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特徴量 </a:t>
            </a:r>
            <a:r>
              <a:rPr kumimoji="1"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itchFamily="2" charset="2"/>
              </a:rPr>
              <a:t> 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98195" y="226984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グレースケール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</a:t>
            </a:r>
            <a:endParaRPr kumimoji="1" lang="ja-JP" altLang="en-US" sz="2400" baseline="30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783859" y="2269848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カラー画像</a:t>
            </a:r>
            <a:endParaRPr kumimoji="1"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/>
          <p:nvPr/>
        </p:nvSpPr>
        <p:spPr>
          <a:xfrm rot="20734462">
            <a:off x="8567392" y="3346876"/>
            <a:ext cx="228622" cy="146246"/>
          </a:xfrm>
          <a:prstGeom prst="rect">
            <a:avLst/>
          </a:prstGeom>
          <a:solidFill>
            <a:srgbClr val="B9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  <a:r>
              <a:rPr kumimoji="1"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でヒストグラムを確認してみる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925554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 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起動</a:t>
            </a:r>
            <a:endParaRPr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画像読み込み</a:t>
            </a:r>
            <a:endParaRPr lang="en-US" altLang="ja-JP" sz="24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514350" indent="-514350">
              <a:buAutoNum type="arabicPeriod"/>
            </a:pPr>
            <a:r>
              <a:rPr kumimoji="1"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Live</a:t>
            </a:r>
            <a:r>
              <a:rPr kumimoji="1"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kumimoji="1" lang="en-US" altLang="ja-JP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On</a:t>
            </a:r>
            <a:r>
              <a:rPr kumimoji="1"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にすると</a:t>
            </a:r>
            <a:r>
              <a:rPr lang="ja-JP" altLang="en-US" sz="2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矩形選択した領域のヒストグラムを確認可能</a:t>
            </a:r>
            <a:endParaRPr kumimoji="1"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ヒストグラム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計算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b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histograpm.py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 smtClean="0">
              <a:solidFill>
                <a:srgbClr val="0000FF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numpy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np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pylab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itertools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画像読み込み </a:t>
            </a:r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&amp; 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グレースケール化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.imread(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"</a:t>
            </a:r>
            <a:r>
              <a:rPr lang="en-US" altLang="ja-JP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imgs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/sample.png"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) </a:t>
            </a: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.cvtColor(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.COLOR_BGR2GRAY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#histogram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生成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=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np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.zeros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(256)</a:t>
            </a: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y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[0]):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x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[1]):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   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y,x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] ] += 1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#window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を生成して画像を表示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.imshow(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"Image"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matplotlib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で表示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.plot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.xlim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([0,256])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.show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551469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入力画像に対し計算処理を施し，所望の画像に変換する</a:t>
            </a: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特定の周波数を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強調する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・捨てる </a:t>
            </a:r>
            <a:r>
              <a:rPr kumimoji="1"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ノイズ除去</a:t>
            </a:r>
            <a:r>
              <a:rPr kumimoji="1"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画像処理（ステレオ視・領域分割・識別器）の前処理として利用する</a:t>
            </a: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アーティスティックな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効果を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得る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7" y="1473700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120610" y="509925"/>
            <a:ext cx="11071390" cy="733270"/>
          </a:xfrm>
        </p:spPr>
        <p:txBody>
          <a:bodyPr/>
          <a:lstStyle/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デジタル画像のフィルタリング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3547</TotalTime>
  <Words>2412</Words>
  <Application>Microsoft Office PowerPoint</Application>
  <PresentationFormat>ワイド画面</PresentationFormat>
  <Paragraphs>888</Paragraphs>
  <Slides>50</Slides>
  <Notes>11</Notes>
  <HiddenSlides>1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ディジタルメディア処理</vt:lpstr>
      <vt:lpstr>フィルタ処理 : トーンカーブ，線形フィルタ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ガンマ変換（ガンマ補正）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線形フィルタ</vt:lpstr>
      <vt:lpstr> 線形フィルタの計算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エッジ検出（微分）</vt:lpstr>
      <vt:lpstr>PowerPoint プレゼンテーション</vt:lpstr>
      <vt:lpstr>PowerPoint プレゼンテーション</vt:lpstr>
      <vt:lpstr>線形フィルタ : エッジ検出（微分）</vt:lpstr>
      <vt:lpstr>線形フィルタ : エッジ検出（微分）</vt:lpstr>
      <vt:lpstr>PowerPoint プレゼンテーション</vt:lpstr>
      <vt:lpstr>PowerPoint プレゼンテーション</vt:lpstr>
      <vt:lpstr>PowerPoint プレゼンテーション</vt:lpstr>
      <vt:lpstr>フィルタ処理</vt:lpstr>
      <vt:lpstr>線形フィルタ : 2階微分</vt:lpstr>
      <vt:lpstr>線形フィルタ : ラプラシアンフィルタ </vt:lpstr>
      <vt:lpstr>線形フィルタ : 鮮鋭化フィルタ</vt:lpstr>
      <vt:lpstr>まとめ: 線形フィルタ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210</cp:revision>
  <cp:lastPrinted>2017-04-19T08:27:23Z</cp:lastPrinted>
  <dcterms:created xsi:type="dcterms:W3CDTF">2017-01-19T02:23:36Z</dcterms:created>
  <dcterms:modified xsi:type="dcterms:W3CDTF">2020-09-17T13:42:24Z</dcterms:modified>
</cp:coreProperties>
</file>